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63" r:id="rId2"/>
    <p:sldId id="267" r:id="rId3"/>
    <p:sldId id="264" r:id="rId4"/>
    <p:sldId id="265" r:id="rId5"/>
    <p:sldId id="664" r:id="rId6"/>
    <p:sldId id="662" r:id="rId7"/>
    <p:sldId id="669" r:id="rId8"/>
    <p:sldId id="668" r:id="rId9"/>
    <p:sldId id="665" r:id="rId10"/>
    <p:sldId id="661" r:id="rId11"/>
    <p:sldId id="663" r:id="rId12"/>
    <p:sldId id="268" r:id="rId13"/>
  </p:sldIdLst>
  <p:sldSz cx="12192000" cy="6858000"/>
  <p:notesSz cx="6805613" cy="9939338"/>
  <p:embeddedFontLst>
    <p:embeddedFont>
      <p:font typeface="Palace Script MT" panose="030303020206070C0B05" pitchFamily="66" charset="0"/>
      <p:italic r:id="rId16"/>
    </p:embeddedFon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_ac" panose="020B0600000101010101" pitchFamily="50" charset="-127"/>
      <p:regular r:id="rId19"/>
    </p:embeddedFont>
    <p:embeddedFont>
      <p:font typeface="나눔스퀘어_ac Bold" panose="020B0600000101010101" pitchFamily="50" charset="-127"/>
      <p:bold r:id="rId20"/>
    </p:embeddedFont>
    <p:embeddedFont>
      <p:font typeface="나눔스퀘어_ac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함초롬돋움" panose="020B0604000101010101" pitchFamily="50" charset="-127"/>
      <p:regular r:id="rId24"/>
      <p:bold r:id="rId25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EBFD41"/>
    <a:srgbClr val="FBFDB1"/>
    <a:srgbClr val="FFFFCC"/>
    <a:srgbClr val="0065A3"/>
    <a:srgbClr val="9A9FA1"/>
    <a:srgbClr val="00B0F0"/>
    <a:srgbClr val="FDFBFA"/>
    <a:srgbClr val="4D7EC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416" autoAdjust="0"/>
  </p:normalViewPr>
  <p:slideViewPr>
    <p:cSldViewPr>
      <p:cViewPr varScale="1">
        <p:scale>
          <a:sx n="85" d="100"/>
          <a:sy n="85" d="100"/>
        </p:scale>
        <p:origin x="547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912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816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601B494E-3AC8-404B-82E7-1CAD9375A557}" type="datetimeFigureOut">
              <a:rPr lang="ko-KR" altLang="en-US"/>
              <a:pPr>
                <a:defRPr/>
              </a:pPr>
              <a:t>2022-07-14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816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3A60093D-EB95-43A4-99E9-3B2E6332E0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338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1.97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3,'-267'0,"328"-1,-15 0,80 7,-96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50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1,'4'0,"-6"0,-21 0,-19 0,-6 0,-4 0,3 0,14 0,17 0,16 0,8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2.83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3T09:38:06.03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816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A9232085-024E-4DC4-BA49-A767FFA44206}" type="datetimeFigureOut">
              <a:rPr lang="ko-KR" altLang="en-US"/>
              <a:pPr>
                <a:defRPr/>
              </a:pPr>
              <a:t>2022-07-14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38" tIns="45867" rIns="91738" bIns="45867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610" y="4720831"/>
            <a:ext cx="5446401" cy="4472781"/>
          </a:xfrm>
          <a:prstGeom prst="rect">
            <a:avLst/>
          </a:prstGeom>
        </p:spPr>
        <p:txBody>
          <a:bodyPr vert="horz" lIns="91738" tIns="45867" rIns="91738" bIns="45867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816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6BCA8D51-C0B5-4C9F-8962-EF226FCD783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91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4540130" y="2377534"/>
            <a:ext cx="31117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ko-KR" sz="8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ko-KR" altLang="en-US" sz="115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5094026" y="3966156"/>
            <a:ext cx="1890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ce Script MT" panose="030303020206070C0B05" pitchFamily="66" charset="0"/>
                <a:ea typeface="+mn-ea"/>
                <a:cs typeface="Times New Roman" panose="02020603050405020304" pitchFamily="18" charset="0"/>
              </a:rPr>
              <a:t>Thank you</a:t>
            </a:r>
            <a:endParaRPr lang="ko-KR" altLang="en-US" sz="48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ce Script MT" panose="030303020206070C0B05" pitchFamily="66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4540130" y="2377534"/>
            <a:ext cx="31117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ko-KR" sz="8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ko-KR" altLang="en-US" sz="115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5094026" y="3966156"/>
            <a:ext cx="1890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ce Script MT" panose="030303020206070C0B05" pitchFamily="66" charset="0"/>
                <a:ea typeface="+mn-ea"/>
                <a:cs typeface="Times New Roman" panose="02020603050405020304" pitchFamily="18" charset="0"/>
              </a:rPr>
              <a:t>Thank you</a:t>
            </a:r>
            <a:endParaRPr lang="ko-KR" altLang="en-US" sz="48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ce Script MT" panose="030303020206070C0B05" pitchFamily="66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53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제목 슬라이드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081139" y="2276872"/>
            <a:ext cx="2029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0" dirty="0">
                <a:latin typeface="Palace Script MT" panose="030303020206070C0B05" pitchFamily="66" charset="0"/>
              </a:rPr>
              <a:t>Q</a:t>
            </a:r>
            <a:r>
              <a:rPr lang="en-US" altLang="ko-KR" sz="8800" b="0" baseline="0" dirty="0">
                <a:latin typeface="Palace Script MT" panose="030303020206070C0B05" pitchFamily="66" charset="0"/>
              </a:rPr>
              <a:t> &amp;A</a:t>
            </a:r>
            <a:endParaRPr lang="ko-KR" altLang="en-US" b="0" dirty="0">
              <a:latin typeface="Palace Script MT" panose="030303020206070C0B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96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제목 슬라이드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54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제목 슬라이드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-1" y="1059822"/>
            <a:ext cx="12192001" cy="5798178"/>
            <a:chOff x="-1" y="34470"/>
            <a:chExt cx="12192001" cy="5798178"/>
          </a:xfrm>
        </p:grpSpPr>
        <p:pic>
          <p:nvPicPr>
            <p:cNvPr id="22" name="Picture 2" descr="http://upload.wikimedia.org/wikipedia/en/thumb/7/75/DGIST_Panorama.jpg/1280px-DGIST_Panorama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35"/>
            <a:stretch/>
          </p:blipFill>
          <p:spPr bwMode="auto">
            <a:xfrm>
              <a:off x="-1" y="1790697"/>
              <a:ext cx="12192001" cy="404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 userDrawn="1"/>
          </p:nvSpPr>
          <p:spPr>
            <a:xfrm>
              <a:off x="-1" y="34470"/>
              <a:ext cx="12192000" cy="579817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grpSp>
        <p:nvGrpSpPr>
          <p:cNvPr id="28" name="그룹 27"/>
          <p:cNvGrpSpPr/>
          <p:nvPr userDrawn="1"/>
        </p:nvGrpSpPr>
        <p:grpSpPr>
          <a:xfrm>
            <a:off x="64180" y="19910"/>
            <a:ext cx="5256584" cy="504056"/>
            <a:chOff x="72418" y="44624"/>
            <a:chExt cx="5256584" cy="50405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251520" y="332656"/>
              <a:ext cx="316835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t="2640" r="40550" b="91060"/>
            <a:stretch/>
          </p:blipFill>
          <p:spPr>
            <a:xfrm>
              <a:off x="72418" y="44624"/>
              <a:ext cx="5256584" cy="432048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9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목차 및 나열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5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0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5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4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540130" y="2377534"/>
            <a:ext cx="31117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ko-KR" sz="8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ko-KR" altLang="en-US" sz="115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5094026" y="3966156"/>
            <a:ext cx="1890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ce Script MT" panose="030303020206070C0B05" pitchFamily="66" charset="0"/>
                <a:ea typeface="+mn-ea"/>
                <a:cs typeface="Times New Roman" panose="02020603050405020304" pitchFamily="18" charset="0"/>
              </a:rPr>
              <a:t>Thank you</a:t>
            </a:r>
            <a:endParaRPr lang="ko-KR" altLang="en-US" sz="48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ce Script MT" panose="030303020206070C0B05" pitchFamily="66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58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CC_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081139" y="2276872"/>
            <a:ext cx="2029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0" dirty="0">
                <a:latin typeface="Palace Script MT" panose="030303020206070C0B05" pitchFamily="66" charset="0"/>
              </a:rPr>
              <a:t>Q</a:t>
            </a:r>
            <a:r>
              <a:rPr lang="en-US" altLang="ko-KR" sz="8800" b="0" baseline="0" dirty="0">
                <a:latin typeface="Palace Script MT" panose="030303020206070C0B05" pitchFamily="66" charset="0"/>
              </a:rPr>
              <a:t> &amp;A</a:t>
            </a:r>
            <a:endParaRPr lang="ko-KR" altLang="en-US" b="0" dirty="0">
              <a:latin typeface="Palace Script MT" panose="030303020206070C0B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2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1" y="1059822"/>
            <a:ext cx="12192001" cy="5798178"/>
            <a:chOff x="-1" y="34470"/>
            <a:chExt cx="12192001" cy="5798178"/>
          </a:xfrm>
        </p:grpSpPr>
        <p:pic>
          <p:nvPicPr>
            <p:cNvPr id="18" name="Picture 2" descr="http://upload.wikimedia.org/wikipedia/en/thumb/7/75/DGIST_Panorama.jpg/1280px-DGIST_Panorama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35"/>
            <a:stretch/>
          </p:blipFill>
          <p:spPr bwMode="auto">
            <a:xfrm>
              <a:off x="-1" y="1790697"/>
              <a:ext cx="12192001" cy="404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 userDrawn="1"/>
          </p:nvSpPr>
          <p:spPr>
            <a:xfrm>
              <a:off x="-1" y="34470"/>
              <a:ext cx="12192000" cy="579817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grpSp>
        <p:nvGrpSpPr>
          <p:cNvPr id="22" name="그룹 21"/>
          <p:cNvGrpSpPr/>
          <p:nvPr userDrawn="1"/>
        </p:nvGrpSpPr>
        <p:grpSpPr>
          <a:xfrm>
            <a:off x="64180" y="19910"/>
            <a:ext cx="5256584" cy="504056"/>
            <a:chOff x="72418" y="44624"/>
            <a:chExt cx="5256584" cy="504056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51520" y="332656"/>
              <a:ext cx="316835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t="2640" r="40550" b="91060"/>
            <a:stretch/>
          </p:blipFill>
          <p:spPr>
            <a:xfrm>
              <a:off x="72418" y="44624"/>
              <a:ext cx="5256584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872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및 나열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4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1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295466" y="825417"/>
            <a:ext cx="9601069" cy="36985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31" name="내용 개체 틀 2"/>
          <p:cNvSpPr>
            <a:spLocks noGrp="1"/>
          </p:cNvSpPr>
          <p:nvPr>
            <p:ph idx="13" hasCustomPrompt="1"/>
          </p:nvPr>
        </p:nvSpPr>
        <p:spPr>
          <a:xfrm>
            <a:off x="609600" y="4653136"/>
            <a:ext cx="10972800" cy="1728192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과 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20"/>
            <a:ext cx="6254485" cy="5550909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3" name="내용 개체 틀 2"/>
          <p:cNvSpPr>
            <a:spLocks noGrp="1"/>
          </p:cNvSpPr>
          <p:nvPr>
            <p:ph idx="13" hasCustomPrompt="1"/>
          </p:nvPr>
        </p:nvSpPr>
        <p:spPr>
          <a:xfrm>
            <a:off x="7055093" y="830420"/>
            <a:ext cx="4527307" cy="5550909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레이아웃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49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980728"/>
            <a:ext cx="10972800" cy="504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928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ko-KR" altLang="en-US" sz="1200" b="0" kern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F1471E-E621-42DF-AFC8-9CBBA98E3830}" type="datetime1">
              <a:rPr lang="ko-KR" altLang="en-US" smtClean="0"/>
              <a:t>2022-07-14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8649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ko-KR" altLang="en-US" sz="1200" b="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EE59D31-644C-4A98-891E-8231D3593E8C}" type="slidenum">
              <a:rPr lang="en-US" altLang="ko-KR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4038600" y="64869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6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209" r:id="rId2"/>
    <p:sldLayoutId id="2147484204" r:id="rId3"/>
    <p:sldLayoutId id="2147484208" r:id="rId4"/>
    <p:sldLayoutId id="2147484188" r:id="rId5"/>
    <p:sldLayoutId id="2147484187" r:id="rId6"/>
    <p:sldLayoutId id="2147484195" r:id="rId7"/>
    <p:sldLayoutId id="2147484190" r:id="rId8"/>
    <p:sldLayoutId id="2147484193" r:id="rId9"/>
    <p:sldLayoutId id="2147484210" r:id="rId10"/>
    <p:sldLayoutId id="2147484223" r:id="rId11"/>
    <p:sldLayoutId id="2147484211" r:id="rId12"/>
    <p:sldLayoutId id="2147484212" r:id="rId13"/>
    <p:sldLayoutId id="2147484213" r:id="rId14"/>
    <p:sldLayoutId id="2147484214" r:id="rId15"/>
    <p:sldLayoutId id="2147484216" r:id="rId16"/>
    <p:sldLayoutId id="2147484221" r:id="rId17"/>
    <p:sldLayoutId id="2147484222" r:id="rId18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498E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w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DF4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8D969D"/>
        </a:buClr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E2E4E8"/>
        </a:buClr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png"/><Relationship Id="rId7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2.xml"/><Relationship Id="rId11" Type="http://schemas.openxmlformats.org/officeDocument/2006/relationships/image" Target="../media/image31.png"/><Relationship Id="rId5" Type="http://schemas.openxmlformats.org/officeDocument/2006/relationships/image" Target="../media/image2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 DGIST </a:t>
            </a:r>
            <a:r>
              <a:rPr lang="ko-KR" altLang="en-US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하계 인턴 중간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76120" y="3717033"/>
            <a:ext cx="1989041" cy="576064"/>
          </a:xfrm>
        </p:spPr>
        <p:txBody>
          <a:bodyPr/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BMI_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인턴 오정은</a:t>
            </a:r>
          </a:p>
        </p:txBody>
      </p:sp>
    </p:spTree>
    <p:extLst>
      <p:ext uri="{BB962C8B-B14F-4D97-AF65-F5344CB8AC3E}">
        <p14:creationId xmlns:p14="http://schemas.microsoft.com/office/powerpoint/2010/main" val="401815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8D00AFE-E9C7-CBB5-8E78-A6BD63936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7" b="-2238"/>
          <a:stretch/>
        </p:blipFill>
        <p:spPr>
          <a:xfrm>
            <a:off x="6879123" y="4061013"/>
            <a:ext cx="5112568" cy="448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This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A4253-7129-65E0-A05D-9EF005789C0D}"/>
              </a:ext>
            </a:extLst>
          </p:cNvPr>
          <p:cNvSpPr txBox="1"/>
          <p:nvPr/>
        </p:nvSpPr>
        <p:spPr>
          <a:xfrm>
            <a:off x="404359" y="764704"/>
            <a:ext cx="4284476" cy="169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ocal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ield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otential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LFP</a:t>
            </a:r>
            <a:endParaRPr lang="ko-KR" altLang="en-US" b="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domain</a:t>
            </a: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 domain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19744-99C2-46B4-D778-6B92CF8EF317}"/>
              </a:ext>
            </a:extLst>
          </p:cNvPr>
          <p:cNvSpPr txBox="1"/>
          <p:nvPr/>
        </p:nvSpPr>
        <p:spPr>
          <a:xfrm>
            <a:off x="404359" y="2539955"/>
            <a:ext cx="6828492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Welch’s Method</a:t>
            </a:r>
          </a:p>
          <a:p>
            <a:pPr marL="800100" lvl="1" indent="-34290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주파수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power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수치를 추정하기 위해서 사용하는 방법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슬라이드 번호 개체 틀 6">
            <a:extLst>
              <a:ext uri="{FF2B5EF4-FFF2-40B4-BE49-F238E27FC236}">
                <a16:creationId xmlns:a16="http://schemas.microsoft.com/office/drawing/2014/main" id="{CEF65058-A5C2-6350-FCDE-EC8A9786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10</a:t>
            </a:fld>
            <a:r>
              <a:rPr lang="en-US" altLang="ko-KR" dirty="0"/>
              <a:t> </a:t>
            </a:r>
          </a:p>
        </p:txBody>
      </p:sp>
      <p:sp>
        <p:nvSpPr>
          <p:cNvPr id="15" name="바닥글 개체 틀 5">
            <a:extLst>
              <a:ext uri="{FF2B5EF4-FFF2-40B4-BE49-F238E27FC236}">
                <a16:creationId xmlns:a16="http://schemas.microsoft.com/office/drawing/2014/main" id="{03C4759D-ECDC-6E0B-86CB-D446339D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EE0052-8FCD-2F88-8BD5-903889D8F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61"/>
          <a:stretch/>
        </p:blipFill>
        <p:spPr>
          <a:xfrm>
            <a:off x="767408" y="4149080"/>
            <a:ext cx="5616624" cy="20307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835560-2464-E284-DE73-F58FEDA7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443" y="908721"/>
            <a:ext cx="4824536" cy="28315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785C56-AC1A-F6B1-F2F3-5647A0563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1" r="3104"/>
          <a:stretch/>
        </p:blipFill>
        <p:spPr>
          <a:xfrm>
            <a:off x="6888088" y="4437112"/>
            <a:ext cx="5089872" cy="1987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999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5387F18-576B-A12A-ED6B-0B4DAF3E8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1" t="18934" b="853"/>
          <a:stretch/>
        </p:blipFill>
        <p:spPr>
          <a:xfrm>
            <a:off x="1144861" y="2958607"/>
            <a:ext cx="3780420" cy="31266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Next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A4253-7129-65E0-A05D-9EF005789C0D}"/>
              </a:ext>
            </a:extLst>
          </p:cNvPr>
          <p:cNvSpPr txBox="1"/>
          <p:nvPr/>
        </p:nvSpPr>
        <p:spPr>
          <a:xfrm>
            <a:off x="839416" y="975366"/>
            <a:ext cx="4855082" cy="169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ower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pectral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ensity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PSD</a:t>
            </a:r>
            <a:endParaRPr lang="en-US" altLang="ko-KR" sz="16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매트랩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실습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PD model 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en-US" altLang="ko-KR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3D917E2A-D706-1EA0-12A0-B924D99F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11</a:t>
            </a:fld>
            <a:r>
              <a:rPr lang="en-US" altLang="ko-KR" dirty="0"/>
              <a:t> </a:t>
            </a:r>
          </a:p>
        </p:txBody>
      </p:sp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1BC498FA-0390-5D7F-AADD-5345A9F4D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F6CAC-457F-DA8E-6E70-1788EB4700BF}"/>
              </a:ext>
            </a:extLst>
          </p:cNvPr>
          <p:cNvSpPr txBox="1"/>
          <p:nvPr/>
        </p:nvSpPr>
        <p:spPr>
          <a:xfrm>
            <a:off x="6260827" y="975366"/>
            <a:ext cx="4659709" cy="169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 model 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  <a:r>
              <a:rPr lang="ko-KR" altLang="en-US" sz="21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</a:t>
            </a:r>
            <a:r>
              <a:rPr lang="ko-KR" altLang="en-US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endParaRPr lang="ko-KR" altLang="en-US" sz="2400" b="0" dirty="0">
              <a:solidFill>
                <a:srgbClr val="0065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PD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en-US" altLang="ko-KR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model</a:t>
            </a: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Beta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 Comparison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755AD0-96FE-7281-3AC8-28A0ECC6F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" t="9895" r="84147" b="86245"/>
          <a:stretch/>
        </p:blipFill>
        <p:spPr>
          <a:xfrm>
            <a:off x="3015654" y="1840098"/>
            <a:ext cx="1004271" cy="2626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711B54-C6A4-2B1B-1F37-064762A08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" t="1828" r="56683" b="7316"/>
          <a:stretch/>
        </p:blipFill>
        <p:spPr>
          <a:xfrm>
            <a:off x="6528048" y="2845907"/>
            <a:ext cx="3960440" cy="330118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14:cNvPr>
              <p14:cNvContentPartPr/>
              <p14:nvPr/>
            </p14:nvContentPartPr>
            <p14:xfrm>
              <a:off x="6788944" y="1191049"/>
              <a:ext cx="96120" cy="4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983B52F-D16D-B08D-5A14-D706DAC50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4944" y="1083409"/>
                <a:ext cx="203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14:cNvPr>
              <p14:cNvContentPartPr/>
              <p14:nvPr/>
            </p14:nvContentPartPr>
            <p14:xfrm>
              <a:off x="6797584" y="1200769"/>
              <a:ext cx="979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94D3617-89CF-8872-0F2E-E577508C2A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3584" y="1093129"/>
                <a:ext cx="205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14:cNvPr>
              <p14:cNvContentPartPr/>
              <p14:nvPr/>
            </p14:nvContentPartPr>
            <p14:xfrm>
              <a:off x="6821704" y="1200769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2274A51-1E4C-8497-828C-D474BCA1D8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7704" y="109312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14:cNvPr>
              <p14:cNvContentPartPr/>
              <p14:nvPr/>
            </p14:nvContentPartPr>
            <p14:xfrm>
              <a:off x="6777064" y="1236769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6B21639-8F08-6C56-5E46-E8FD1D2F30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87424" y="1057129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B7E388-295C-1F9B-88F1-258A8655BE97}"/>
              </a:ext>
            </a:extLst>
          </p:cNvPr>
          <p:cNvSpPr/>
          <p:nvPr/>
        </p:nvSpPr>
        <p:spPr>
          <a:xfrm>
            <a:off x="6672064" y="2880097"/>
            <a:ext cx="255315" cy="33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4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4294967295"/>
          </p:nvPr>
        </p:nvSpPr>
        <p:spPr>
          <a:xfrm>
            <a:off x="573385" y="962510"/>
            <a:ext cx="10873208" cy="5792633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Final Goal &amp; Flow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endParaRPr lang="en-US" altLang="ko-KR" sz="1400" b="1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Last Week</a:t>
            </a:r>
          </a:p>
          <a:p>
            <a:pPr lvl="2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뉴런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막전위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 활동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함초롬돋움" panose="020B0604000101010101" pitchFamily="50" charset="-127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DSP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Digital Signal Processing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돋움" panose="020B0604000101010101" pitchFamily="50" charset="-127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This Week</a:t>
            </a:r>
          </a:p>
          <a:p>
            <a:pPr lvl="2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LFP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Time domain &amp; Frequency domain</a:t>
            </a:r>
          </a:p>
          <a:p>
            <a:pPr lvl="2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Welch’s Method</a:t>
            </a:r>
          </a:p>
          <a:p>
            <a:pPr lvl="2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Week</a:t>
            </a:r>
          </a:p>
          <a:p>
            <a:pPr lvl="2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PSD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Power Spectral Density</a:t>
            </a:r>
          </a:p>
          <a:p>
            <a:pPr lvl="2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pwelch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함수 이용한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B0604000101010101" pitchFamily="50" charset="-127"/>
              </a:rPr>
              <a:t>plotting</a:t>
            </a:r>
          </a:p>
          <a:p>
            <a:pPr lvl="2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406562" y="188640"/>
            <a:ext cx="1378877" cy="507577"/>
          </a:xfrm>
        </p:spPr>
        <p:txBody>
          <a:bodyPr/>
          <a:lstStyle/>
          <a:p>
            <a:r>
              <a:rPr lang="ko-KR" altLang="en-US" sz="3200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</a:t>
            </a:r>
            <a:r>
              <a:rPr lang="en-US" altLang="ko-KR" sz="3200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</a:t>
            </a:r>
            <a:r>
              <a:rPr lang="ko-KR" altLang="en-US" sz="3200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BE6BCF6-1211-837F-73D4-728A3B5AF55F}"/>
              </a:ext>
            </a:extLst>
          </p:cNvPr>
          <p:cNvCxnSpPr>
            <a:cxnSpLocks/>
          </p:cNvCxnSpPr>
          <p:nvPr/>
        </p:nvCxnSpPr>
        <p:spPr>
          <a:xfrm>
            <a:off x="5149171" y="764704"/>
            <a:ext cx="189365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6">
            <a:extLst>
              <a:ext uri="{FF2B5EF4-FFF2-40B4-BE49-F238E27FC236}">
                <a16:creationId xmlns:a16="http://schemas.microsoft.com/office/drawing/2014/main" id="{0DB03D61-D29B-4AEE-41F4-DDC6887F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2</a:t>
            </a:fld>
            <a:r>
              <a:rPr lang="en-US" altLang="ko-KR" dirty="0"/>
              <a:t> </a:t>
            </a:r>
          </a:p>
        </p:txBody>
      </p:sp>
      <p:sp>
        <p:nvSpPr>
          <p:cNvPr id="16" name="바닥글 개체 틀 5">
            <a:extLst>
              <a:ext uri="{FF2B5EF4-FFF2-40B4-BE49-F238E27FC236}">
                <a16:creationId xmlns:a16="http://schemas.microsoft.com/office/drawing/2014/main" id="{DF74213B-7976-6474-DDFB-5F40C6D6B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8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/>
          <a:p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Final Goal  &amp;  Flow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11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Final Goal &amp; Flow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657C4F-A26B-23C8-8031-16CDB13E0AE6}"/>
              </a:ext>
            </a:extLst>
          </p:cNvPr>
          <p:cNvSpPr txBox="1"/>
          <p:nvPr/>
        </p:nvSpPr>
        <p:spPr>
          <a:xfrm>
            <a:off x="488341" y="865246"/>
            <a:ext cx="10868798" cy="146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PD model </a:t>
            </a:r>
            <a:r>
              <a:rPr lang="en-US" altLang="ko-KR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model</a:t>
            </a:r>
          </a:p>
          <a:p>
            <a:pPr marL="342900" indent="-342900" algn="l">
              <a:lnSpc>
                <a:spcPct val="15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endParaRPr lang="en-US" altLang="ko-KR" sz="500" b="0" dirty="0">
              <a:solidFill>
                <a:srgbClr val="0065A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 algn="l">
              <a:lnSpc>
                <a:spcPct val="15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LFP</a:t>
            </a:r>
            <a:r>
              <a:rPr lang="ko-KR" altLang="en-US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PSD</a:t>
            </a:r>
            <a:r>
              <a:rPr lang="ko-KR" altLang="en-US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분석</a:t>
            </a:r>
            <a:r>
              <a:rPr lang="en-US" altLang="ko-KR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</a:p>
          <a:p>
            <a:pPr marL="742950" lvl="1" indent="-285750" algn="l">
              <a:lnSpc>
                <a:spcPct val="15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b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파킨슨</a:t>
            </a:r>
            <a:r>
              <a:rPr lang="ko-KR" altLang="en-US" sz="16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질병 유발된 쥐와 정상 쥐의 뇌파 비교</a:t>
            </a:r>
            <a:endParaRPr lang="en-US" altLang="ko-KR" sz="16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A3C376-1775-7F24-5F5A-477753B3A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t="1829" r="56683" b="6108"/>
          <a:stretch/>
        </p:blipFill>
        <p:spPr>
          <a:xfrm>
            <a:off x="9264352" y="3605832"/>
            <a:ext cx="2853137" cy="274652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6A9C65-0D30-2264-2E21-C29748A88167}"/>
              </a:ext>
            </a:extLst>
          </p:cNvPr>
          <p:cNvSpPr txBox="1"/>
          <p:nvPr/>
        </p:nvSpPr>
        <p:spPr>
          <a:xfrm>
            <a:off x="186934" y="3123264"/>
            <a:ext cx="2628290" cy="3385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뉴런 </a:t>
            </a:r>
            <a:r>
              <a:rPr lang="ko-KR" altLang="en-US" sz="1600" b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막전위</a:t>
            </a:r>
            <a:r>
              <a:rPr lang="ko-KR" altLang="en-US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B3504-FA84-8521-1253-AB9FAF4D5527}"/>
              </a:ext>
            </a:extLst>
          </p:cNvPr>
          <p:cNvSpPr txBox="1"/>
          <p:nvPr/>
        </p:nvSpPr>
        <p:spPr>
          <a:xfrm>
            <a:off x="3238313" y="3123264"/>
            <a:ext cx="2628290" cy="3385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igital</a:t>
            </a:r>
            <a:r>
              <a:rPr lang="ko-KR" altLang="en-US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ignal</a:t>
            </a:r>
            <a:r>
              <a:rPr lang="ko-KR" altLang="en-US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6911B3-1339-74BB-CD8B-95DA79F42828}"/>
              </a:ext>
            </a:extLst>
          </p:cNvPr>
          <p:cNvSpPr txBox="1"/>
          <p:nvPr/>
        </p:nvSpPr>
        <p:spPr>
          <a:xfrm>
            <a:off x="6325398" y="3123264"/>
            <a:ext cx="2628290" cy="3385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ast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ourier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ransform</a:t>
            </a:r>
            <a:endParaRPr lang="ko-KR" altLang="en-US" sz="16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BC0C54-E52C-1D45-65A9-4C9984879A20}"/>
              </a:ext>
            </a:extLst>
          </p:cNvPr>
          <p:cNvSpPr txBox="1"/>
          <p:nvPr/>
        </p:nvSpPr>
        <p:spPr>
          <a:xfrm>
            <a:off x="9376775" y="3123264"/>
            <a:ext cx="2628290" cy="33855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ower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pectral </a:t>
            </a:r>
            <a:r>
              <a:rPr lang="en-US" altLang="ko-KR" sz="16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16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ensity</a:t>
            </a:r>
            <a:endParaRPr lang="ko-KR" altLang="en-US" sz="16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20E58F-A5D2-A69C-E646-F429AFBF7DC5}"/>
              </a:ext>
            </a:extLst>
          </p:cNvPr>
          <p:cNvCxnSpPr>
            <a:cxnSpLocks/>
          </p:cNvCxnSpPr>
          <p:nvPr/>
        </p:nvCxnSpPr>
        <p:spPr>
          <a:xfrm>
            <a:off x="2934680" y="3292541"/>
            <a:ext cx="18417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슬라이드 번호 개체 틀 6">
            <a:extLst>
              <a:ext uri="{FF2B5EF4-FFF2-40B4-BE49-F238E27FC236}">
                <a16:creationId xmlns:a16="http://schemas.microsoft.com/office/drawing/2014/main" id="{E8E5DF2A-E841-42F3-4B21-A4B42D4C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4</a:t>
            </a:fld>
            <a:r>
              <a:rPr lang="en-US" altLang="ko-KR" dirty="0"/>
              <a:t> </a:t>
            </a:r>
          </a:p>
        </p:txBody>
      </p:sp>
      <p:sp>
        <p:nvSpPr>
          <p:cNvPr id="58" name="바닥글 개체 틀 5">
            <a:extLst>
              <a:ext uri="{FF2B5EF4-FFF2-40B4-BE49-F238E27FC236}">
                <a16:creationId xmlns:a16="http://schemas.microsoft.com/office/drawing/2014/main" id="{42D018A7-D31B-1DAE-4D5D-A3577EFBE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5CC6A7-DF91-1188-BE27-CC3F73FBDA7F}"/>
              </a:ext>
            </a:extLst>
          </p:cNvPr>
          <p:cNvCxnSpPr>
            <a:cxnSpLocks/>
          </p:cNvCxnSpPr>
          <p:nvPr/>
        </p:nvCxnSpPr>
        <p:spPr>
          <a:xfrm>
            <a:off x="6003912" y="3292541"/>
            <a:ext cx="18417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3B49377-66F9-BA59-1793-54F402894119}"/>
              </a:ext>
            </a:extLst>
          </p:cNvPr>
          <p:cNvCxnSpPr>
            <a:cxnSpLocks/>
          </p:cNvCxnSpPr>
          <p:nvPr/>
        </p:nvCxnSpPr>
        <p:spPr>
          <a:xfrm>
            <a:off x="9073143" y="3292541"/>
            <a:ext cx="18417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B3A1957-4FC6-3F71-17D4-B0AD22959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4511" y="3605833"/>
            <a:ext cx="2853137" cy="2746525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CDBD67-80A2-09CD-920E-02C9DAD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183" y="3605833"/>
            <a:ext cx="2924550" cy="2746524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18B270-F9CB-F9D9-F95B-C4CE6FA9C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268" y="3605833"/>
            <a:ext cx="2924550" cy="2746524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3FDB1A-230A-95B4-A86F-CFD198910F35}"/>
              </a:ext>
            </a:extLst>
          </p:cNvPr>
          <p:cNvSpPr/>
          <p:nvPr/>
        </p:nvSpPr>
        <p:spPr>
          <a:xfrm>
            <a:off x="3998803" y="3605832"/>
            <a:ext cx="1017077" cy="257711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A24563-61F1-D37B-F2B3-88F814BD1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028"/>
          <a:stretch/>
        </p:blipFill>
        <p:spPr>
          <a:xfrm>
            <a:off x="6364741" y="985046"/>
            <a:ext cx="2220360" cy="184446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3030BF-9725-4F7D-DDA1-B34C25768298}"/>
              </a:ext>
            </a:extLst>
          </p:cNvPr>
          <p:cNvSpPr/>
          <p:nvPr/>
        </p:nvSpPr>
        <p:spPr>
          <a:xfrm>
            <a:off x="9372220" y="3650945"/>
            <a:ext cx="190635" cy="183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0C7F41-F7ED-382C-9415-902C7C253CF8}"/>
              </a:ext>
            </a:extLst>
          </p:cNvPr>
          <p:cNvSpPr/>
          <p:nvPr/>
        </p:nvSpPr>
        <p:spPr>
          <a:xfrm>
            <a:off x="6325398" y="1513448"/>
            <a:ext cx="706706" cy="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5DBCC-7535-EA98-7F6C-4AC279F15DF1}"/>
              </a:ext>
            </a:extLst>
          </p:cNvPr>
          <p:cNvSpPr/>
          <p:nvPr/>
        </p:nvSpPr>
        <p:spPr>
          <a:xfrm>
            <a:off x="8400257" y="1105064"/>
            <a:ext cx="553432" cy="40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23DD08-F575-BD88-DE3C-71B17023EDD5}"/>
              </a:ext>
            </a:extLst>
          </p:cNvPr>
          <p:cNvSpPr/>
          <p:nvPr/>
        </p:nvSpPr>
        <p:spPr>
          <a:xfrm>
            <a:off x="7951662" y="1605404"/>
            <a:ext cx="1240682" cy="72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736FAC-B0F4-1270-553D-8F8848616694}"/>
              </a:ext>
            </a:extLst>
          </p:cNvPr>
          <p:cNvSpPr/>
          <p:nvPr/>
        </p:nvSpPr>
        <p:spPr>
          <a:xfrm>
            <a:off x="10949500" y="837524"/>
            <a:ext cx="501012" cy="26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E67584-E437-6853-0158-F06F1E8C97F0}"/>
              </a:ext>
            </a:extLst>
          </p:cNvPr>
          <p:cNvSpPr/>
          <p:nvPr/>
        </p:nvSpPr>
        <p:spPr>
          <a:xfrm>
            <a:off x="9562855" y="809818"/>
            <a:ext cx="501012" cy="26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6D99EC-7F9B-97BB-AA60-2E9CC1384555}"/>
              </a:ext>
            </a:extLst>
          </p:cNvPr>
          <p:cNvSpPr/>
          <p:nvPr/>
        </p:nvSpPr>
        <p:spPr>
          <a:xfrm>
            <a:off x="9562855" y="2330133"/>
            <a:ext cx="501012" cy="26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5099F5-CE11-469A-D4DE-E85C36919BB9}"/>
              </a:ext>
            </a:extLst>
          </p:cNvPr>
          <p:cNvSpPr/>
          <p:nvPr/>
        </p:nvSpPr>
        <p:spPr>
          <a:xfrm>
            <a:off x="10753156" y="2319719"/>
            <a:ext cx="1103484" cy="38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1C812-99EF-7E34-AD1C-4709CA141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256" y="984314"/>
            <a:ext cx="3600399" cy="1793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FE145-ACD2-DD22-5859-C83DEFFB0F6C}"/>
              </a:ext>
            </a:extLst>
          </p:cNvPr>
          <p:cNvSpPr txBox="1"/>
          <p:nvPr/>
        </p:nvSpPr>
        <p:spPr>
          <a:xfrm>
            <a:off x="7492903" y="1563223"/>
            <a:ext cx="13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STN </a:t>
            </a:r>
          </a:p>
          <a:p>
            <a:r>
              <a:rPr lang="en-US" altLang="ko-KR" sz="9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(Subthalamic Nucleus)</a:t>
            </a:r>
            <a:endParaRPr lang="ko-KR" altLang="en-US" sz="9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54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/>
          <a:p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Last 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67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1AE8783-15A3-24B6-76CD-E15407498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" t="3400"/>
          <a:stretch/>
        </p:blipFill>
        <p:spPr>
          <a:xfrm>
            <a:off x="677469" y="3609453"/>
            <a:ext cx="5634555" cy="212188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6</a:t>
            </a:fld>
            <a:r>
              <a:rPr lang="en-US" altLang="ko-KR" dirty="0"/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Last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023543-C347-3A8A-1BB1-91433BC3711B}"/>
              </a:ext>
            </a:extLst>
          </p:cNvPr>
          <p:cNvSpPr txBox="1"/>
          <p:nvPr/>
        </p:nvSpPr>
        <p:spPr>
          <a:xfrm>
            <a:off x="515380" y="804165"/>
            <a:ext cx="5796644" cy="169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ko-KR" altLang="en-US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뉴런 </a:t>
            </a:r>
            <a:r>
              <a:rPr lang="ko-KR" altLang="en-US" sz="2400" b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막전위</a:t>
            </a:r>
            <a:r>
              <a:rPr lang="ko-KR" altLang="en-US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활동</a:t>
            </a: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Spike  </a:t>
            </a:r>
            <a:r>
              <a:rPr lang="en-US" altLang="ko-KR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뉴런 단위의 활동 전위  </a:t>
            </a:r>
            <a:endParaRPr lang="en-US" altLang="ko-KR" b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Field Potential </a:t>
            </a:r>
            <a:r>
              <a:rPr lang="en-US" altLang="ko-KR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뉴런의 활동을 묶음 단위로 확인</a:t>
            </a:r>
            <a:endParaRPr lang="en-US" altLang="ko-KR" b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5C8F44-6AF6-C3A2-9B5D-D01B3EF8D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" t="2787" r="1" b="1072"/>
          <a:stretch/>
        </p:blipFill>
        <p:spPr>
          <a:xfrm>
            <a:off x="6516652" y="1183323"/>
            <a:ext cx="5485237" cy="49416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E3F92C-3CF9-9899-01FA-1B8B75789DC3}"/>
              </a:ext>
            </a:extLst>
          </p:cNvPr>
          <p:cNvSpPr txBox="1"/>
          <p:nvPr/>
        </p:nvSpPr>
        <p:spPr>
          <a:xfrm>
            <a:off x="614427" y="286190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 Spike 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 ~ 6000 Hz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ㆍ  LFP     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 ~ 300 Hz 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5A58E1-82EC-66C2-DDBE-C3ACF1754EA7}"/>
              </a:ext>
            </a:extLst>
          </p:cNvPr>
          <p:cNvSpPr/>
          <p:nvPr/>
        </p:nvSpPr>
        <p:spPr>
          <a:xfrm>
            <a:off x="3128609" y="3556049"/>
            <a:ext cx="607785" cy="10951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110050-853C-8BEA-856E-7E02A16C5517}"/>
              </a:ext>
            </a:extLst>
          </p:cNvPr>
          <p:cNvSpPr/>
          <p:nvPr/>
        </p:nvSpPr>
        <p:spPr>
          <a:xfrm>
            <a:off x="3136704" y="4731408"/>
            <a:ext cx="601794" cy="832623"/>
          </a:xfrm>
          <a:prstGeom prst="ellipse">
            <a:avLst/>
          </a:prstGeom>
          <a:noFill/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4271E5C-612B-97BE-499A-33728B59190B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432502" y="3321457"/>
            <a:ext cx="303892" cy="2345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04FCFE0-B537-9EB0-35A8-F947AE97C0A0}"/>
              </a:ext>
            </a:extLst>
          </p:cNvPr>
          <p:cNvCxnSpPr>
            <a:cxnSpLocks/>
            <a:stCxn id="23" idx="4"/>
            <a:endCxn id="29" idx="0"/>
          </p:cNvCxnSpPr>
          <p:nvPr/>
        </p:nvCxnSpPr>
        <p:spPr>
          <a:xfrm flipH="1">
            <a:off x="3434047" y="5564031"/>
            <a:ext cx="3554" cy="230084"/>
          </a:xfrm>
          <a:prstGeom prst="straightConnector1">
            <a:avLst/>
          </a:prstGeom>
          <a:ln w="28575">
            <a:solidFill>
              <a:srgbClr val="4F8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A9CD2D-C32A-BECC-A134-9FEC5121EA80}"/>
              </a:ext>
            </a:extLst>
          </p:cNvPr>
          <p:cNvSpPr txBox="1"/>
          <p:nvPr/>
        </p:nvSpPr>
        <p:spPr>
          <a:xfrm>
            <a:off x="3765431" y="295212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Spike Spot</a:t>
            </a:r>
            <a:endParaRPr lang="ko-KR" altLang="en-US" b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AB093-D412-A893-612C-2D2B3046F35D}"/>
              </a:ext>
            </a:extLst>
          </p:cNvPr>
          <p:cNvSpPr txBox="1"/>
          <p:nvPr/>
        </p:nvSpPr>
        <p:spPr>
          <a:xfrm>
            <a:off x="3035516" y="5794115"/>
            <a:ext cx="79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4F81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LFP</a:t>
            </a:r>
            <a:endParaRPr lang="ko-KR" altLang="en-US" b="0" dirty="0">
              <a:solidFill>
                <a:srgbClr val="4F81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9F79416-5FDA-F8E6-AE81-8F7A0DA2AAE0}"/>
              </a:ext>
            </a:extLst>
          </p:cNvPr>
          <p:cNvSpPr/>
          <p:nvPr/>
        </p:nvSpPr>
        <p:spPr>
          <a:xfrm>
            <a:off x="3945524" y="3573016"/>
            <a:ext cx="607785" cy="10951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E679A2A-9BC0-C164-6F17-DE014C45E9B4}"/>
              </a:ext>
            </a:extLst>
          </p:cNvPr>
          <p:cNvSpPr/>
          <p:nvPr/>
        </p:nvSpPr>
        <p:spPr>
          <a:xfrm>
            <a:off x="3982038" y="4725144"/>
            <a:ext cx="601794" cy="832623"/>
          </a:xfrm>
          <a:prstGeom prst="ellipse">
            <a:avLst/>
          </a:prstGeom>
          <a:noFill/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1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7</a:t>
            </a:fld>
            <a:r>
              <a:rPr lang="en-US" altLang="ko-KR" dirty="0"/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Last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0817B8-184A-658E-F24B-71EE6B0842FA}"/>
              </a:ext>
            </a:extLst>
          </p:cNvPr>
          <p:cNvSpPr txBox="1"/>
          <p:nvPr/>
        </p:nvSpPr>
        <p:spPr>
          <a:xfrm>
            <a:off x="515380" y="764704"/>
            <a:ext cx="5436605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80000"/>
              </a:lnSpc>
              <a:buClr>
                <a:srgbClr val="0065A3"/>
              </a:buClr>
              <a:buFont typeface="Wingdings" panose="05000000000000000000" pitchFamily="2" charset="2"/>
              <a:buChar char="§"/>
            </a:pP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igital</a:t>
            </a:r>
            <a:r>
              <a:rPr lang="en-US" altLang="ko-KR" sz="240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ignal</a:t>
            </a:r>
            <a:r>
              <a:rPr lang="en-US" altLang="ko-KR" sz="240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0" dirty="0">
                <a:solidFill>
                  <a:srgbClr val="0065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24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rocessing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DSP</a:t>
            </a:r>
            <a:endParaRPr lang="en-US" altLang="ko-KR" sz="2400" b="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  <a:r>
              <a:rPr lang="ko-KR" altLang="en-US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Theory</a:t>
            </a: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Nyquist Sampling Frequency</a:t>
            </a:r>
          </a:p>
          <a:p>
            <a:pPr marL="742950" lvl="1" indent="-285750" algn="l">
              <a:lnSpc>
                <a:spcPct val="18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Fourier Series &amp; Fourier Transform </a:t>
            </a:r>
          </a:p>
          <a:p>
            <a:pPr lvl="1" algn="l">
              <a:lnSpc>
                <a:spcPct val="180000"/>
              </a:lnSpc>
              <a:buClr>
                <a:srgbClr val="00B0F0"/>
              </a:buClr>
            </a:pPr>
            <a:r>
              <a:rPr lang="en-US" altLang="ko-KR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–  </a:t>
            </a:r>
            <a:r>
              <a:rPr lang="ko-KR" altLang="en-US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주기함수를 사인</a:t>
            </a:r>
            <a:r>
              <a:rPr lang="en-US" altLang="ko-KR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코사인 함수의 합 급수로 표현 </a:t>
            </a:r>
            <a:r>
              <a:rPr lang="en-US" altLang="ko-KR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400" b="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일반화</a:t>
            </a:r>
            <a:endParaRPr lang="en-US" altLang="ko-KR" sz="1400" b="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>
              <a:lnSpc>
                <a:spcPct val="180000"/>
              </a:lnSpc>
              <a:buClr>
                <a:srgbClr val="0065A3"/>
              </a:buClr>
              <a:buFont typeface="Arial" panose="020B0604020202020204" pitchFamily="34" charset="0"/>
              <a:buChar char="•"/>
            </a:pPr>
            <a:endParaRPr lang="en-US" altLang="ko-KR" sz="16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95577C-5216-0163-A47E-3F14516BA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1"/>
          <a:stretch/>
        </p:blipFill>
        <p:spPr>
          <a:xfrm>
            <a:off x="983432" y="3573016"/>
            <a:ext cx="4653928" cy="2553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4DF78F-6207-539C-CCDF-356B2653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196752"/>
            <a:ext cx="5544615" cy="1297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0BCB4E-F190-FFF0-B26F-E562133625F4}"/>
              </a:ext>
            </a:extLst>
          </p:cNvPr>
          <p:cNvSpPr txBox="1"/>
          <p:nvPr/>
        </p:nvSpPr>
        <p:spPr>
          <a:xfrm>
            <a:off x="6680677" y="2708920"/>
            <a:ext cx="76238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Analog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7443C-AA0A-5A68-B202-DF4F45D27495}"/>
              </a:ext>
            </a:extLst>
          </p:cNvPr>
          <p:cNvSpPr txBox="1"/>
          <p:nvPr/>
        </p:nvSpPr>
        <p:spPr>
          <a:xfrm>
            <a:off x="10815475" y="2708920"/>
            <a:ext cx="76238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Analog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F715B-7D24-DE10-6F44-B0393E5E079C}"/>
              </a:ext>
            </a:extLst>
          </p:cNvPr>
          <p:cNvSpPr txBox="1"/>
          <p:nvPr/>
        </p:nvSpPr>
        <p:spPr>
          <a:xfrm>
            <a:off x="8748075" y="2708920"/>
            <a:ext cx="76238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Digital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8668435-BFCE-3E8B-6056-1F6B5DC11A31}"/>
              </a:ext>
            </a:extLst>
          </p:cNvPr>
          <p:cNvCxnSpPr>
            <a:cxnSpLocks/>
          </p:cNvCxnSpPr>
          <p:nvPr/>
        </p:nvCxnSpPr>
        <p:spPr>
          <a:xfrm>
            <a:off x="7914200" y="2862808"/>
            <a:ext cx="3465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DA737-0CB0-C7C3-893D-E50F72969789}"/>
              </a:ext>
            </a:extLst>
          </p:cNvPr>
          <p:cNvCxnSpPr>
            <a:cxnSpLocks/>
          </p:cNvCxnSpPr>
          <p:nvPr/>
        </p:nvCxnSpPr>
        <p:spPr>
          <a:xfrm>
            <a:off x="9981598" y="2862808"/>
            <a:ext cx="3465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F093F108-D29F-88E4-361F-75448149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3798749"/>
            <a:ext cx="5400600" cy="22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F25D667-AB45-8701-4BC6-6C856A8D3ADC}"/>
              </a:ext>
            </a:extLst>
          </p:cNvPr>
          <p:cNvSpPr txBox="1"/>
          <p:nvPr/>
        </p:nvSpPr>
        <p:spPr>
          <a:xfrm>
            <a:off x="7994963" y="6061611"/>
            <a:ext cx="227387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Frequency Domain</a:t>
            </a:r>
            <a:endParaRPr lang="ko-KR" altLang="en-US" b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E87091C-B4DF-899E-17D9-0A47500F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414" y="3705836"/>
            <a:ext cx="4266969" cy="238745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61AE864-3E2A-5883-88FD-CC23A329D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29464" y="978231"/>
            <a:ext cx="4862480" cy="511490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920536" y="6550009"/>
            <a:ext cx="689695" cy="274301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8</a:t>
            </a:fld>
            <a:r>
              <a:rPr lang="en-US" altLang="ko-KR" dirty="0"/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11712624" y="6546817"/>
            <a:ext cx="689695" cy="274302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130622"/>
            <a:ext cx="11809312" cy="490066"/>
          </a:xfrm>
        </p:spPr>
        <p:txBody>
          <a:bodyPr/>
          <a:lstStyle/>
          <a:p>
            <a:pPr algn="l"/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Last 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AEA7DE-011C-87F7-5D7E-505F8483234A}"/>
              </a:ext>
            </a:extLst>
          </p:cNvPr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3EE800-236E-8F89-D0E3-F29794627CC0}"/>
              </a:ext>
            </a:extLst>
          </p:cNvPr>
          <p:cNvSpPr txBox="1"/>
          <p:nvPr/>
        </p:nvSpPr>
        <p:spPr>
          <a:xfrm>
            <a:off x="2697561" y="6093137"/>
            <a:ext cx="73414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CDE38B-BA07-52B6-53D3-231DA787798A}"/>
              </a:ext>
            </a:extLst>
          </p:cNvPr>
          <p:cNvSpPr txBox="1"/>
          <p:nvPr/>
        </p:nvSpPr>
        <p:spPr>
          <a:xfrm>
            <a:off x="8339810" y="3210417"/>
            <a:ext cx="158417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Domain</a:t>
            </a:r>
            <a:endParaRPr lang="ko-KR" altLang="en-US" b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2C913A-4225-C407-F824-C247C575CB12}"/>
              </a:ext>
            </a:extLst>
          </p:cNvPr>
          <p:cNvSpPr/>
          <p:nvPr/>
        </p:nvSpPr>
        <p:spPr>
          <a:xfrm>
            <a:off x="747393" y="5463910"/>
            <a:ext cx="846712" cy="170042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C0C768-F679-DC78-EF7A-86CED19B3670}"/>
              </a:ext>
            </a:extLst>
          </p:cNvPr>
          <p:cNvSpPr/>
          <p:nvPr/>
        </p:nvSpPr>
        <p:spPr>
          <a:xfrm>
            <a:off x="738429" y="2216687"/>
            <a:ext cx="1619491" cy="170042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D48A34-6FA1-06DB-9FF0-836A2BCE7CC3}"/>
              </a:ext>
            </a:extLst>
          </p:cNvPr>
          <p:cNvSpPr/>
          <p:nvPr/>
        </p:nvSpPr>
        <p:spPr>
          <a:xfrm>
            <a:off x="738428" y="3844781"/>
            <a:ext cx="1234590" cy="170042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8D0E1C-4C77-BEEC-C341-915999A8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77" y="940493"/>
            <a:ext cx="4243843" cy="2308628"/>
          </a:xfrm>
          <a:prstGeom prst="rect">
            <a:avLst/>
          </a:prstGeom>
          <a:ln w="19050">
            <a:solidFill>
              <a:srgbClr val="4F81BD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5345B3-1035-2AA7-3A6A-1BFEB8277C8D}"/>
              </a:ext>
            </a:extLst>
          </p:cNvPr>
          <p:cNvSpPr/>
          <p:nvPr/>
        </p:nvSpPr>
        <p:spPr>
          <a:xfrm>
            <a:off x="756360" y="2833674"/>
            <a:ext cx="974048" cy="170042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080BF2-13BE-A1B7-FC7D-B34AF8185C05}"/>
              </a:ext>
            </a:extLst>
          </p:cNvPr>
          <p:cNvCxnSpPr/>
          <p:nvPr/>
        </p:nvCxnSpPr>
        <p:spPr>
          <a:xfrm flipV="1">
            <a:off x="1973018" y="2456748"/>
            <a:ext cx="4122982" cy="432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94084A-A5DA-8384-BD93-93854476C41C}"/>
              </a:ext>
            </a:extLst>
          </p:cNvPr>
          <p:cNvCxnSpPr>
            <a:cxnSpLocks/>
          </p:cNvCxnSpPr>
          <p:nvPr/>
        </p:nvCxnSpPr>
        <p:spPr>
          <a:xfrm flipV="1">
            <a:off x="1973018" y="5472875"/>
            <a:ext cx="4122982" cy="53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5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/>
          <a:p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This Week  &amp;  Next</a:t>
            </a:r>
            <a:r>
              <a:rPr lang="ko-KR" altLang="en-US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Week</a:t>
            </a:r>
            <a:endParaRPr lang="ko-KR" altLang="en-US" b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15548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272524</TotalTime>
  <Words>237</Words>
  <Application>Microsoft Office PowerPoint</Application>
  <PresentationFormat>와이드스크린</PresentationFormat>
  <Paragraphs>78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Arial</vt:lpstr>
      <vt:lpstr>굴림</vt:lpstr>
      <vt:lpstr>나눔스퀘어 Bold</vt:lpstr>
      <vt:lpstr>Times New Roman</vt:lpstr>
      <vt:lpstr>나눔스퀘어_ac Bold</vt:lpstr>
      <vt:lpstr>Wingdings</vt:lpstr>
      <vt:lpstr>맑은 고딕</vt:lpstr>
      <vt:lpstr>나눔스퀘어_ac ExtraBold</vt:lpstr>
      <vt:lpstr>나눔스퀘어_ac</vt:lpstr>
      <vt:lpstr>함초롬돋움</vt:lpstr>
      <vt:lpstr>나눔스퀘어</vt:lpstr>
      <vt:lpstr>Palace Script MT</vt:lpstr>
      <vt:lpstr>3_Office 테마</vt:lpstr>
      <vt:lpstr>2022 DGIST 하계 인턴 중간 발표</vt:lpstr>
      <vt:lpstr>목    차</vt:lpstr>
      <vt:lpstr>Final Goal  &amp;  Flow</vt:lpstr>
      <vt:lpstr># Final Goal &amp; Flow</vt:lpstr>
      <vt:lpstr>Last  Week</vt:lpstr>
      <vt:lpstr># Last Week</vt:lpstr>
      <vt:lpstr># Last Week</vt:lpstr>
      <vt:lpstr># Last Week</vt:lpstr>
      <vt:lpstr>This Week  &amp;  Next Week</vt:lpstr>
      <vt:lpstr># This Week</vt:lpstr>
      <vt:lpstr># Next Week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ohjungeun</cp:lastModifiedBy>
  <cp:revision>4171</cp:revision>
  <cp:lastPrinted>2016-09-12T17:01:55Z</cp:lastPrinted>
  <dcterms:created xsi:type="dcterms:W3CDTF">2012-09-18T02:26:59Z</dcterms:created>
  <dcterms:modified xsi:type="dcterms:W3CDTF">2022-07-14T05:11:57Z</dcterms:modified>
</cp:coreProperties>
</file>